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72" r:id="rId2"/>
    <p:sldMasterId id="2147483684" r:id="rId3"/>
  </p:sldMasterIdLst>
  <p:notesMasterIdLst>
    <p:notesMasterId r:id="rId21"/>
  </p:notesMasterIdLst>
  <p:handoutMasterIdLst>
    <p:handoutMasterId r:id="rId22"/>
  </p:handoutMasterIdLst>
  <p:sldIdLst>
    <p:sldId id="437" r:id="rId4"/>
    <p:sldId id="268" r:id="rId5"/>
    <p:sldId id="465" r:id="rId6"/>
    <p:sldId id="467" r:id="rId7"/>
    <p:sldId id="502" r:id="rId8"/>
    <p:sldId id="519" r:id="rId9"/>
    <p:sldId id="526" r:id="rId10"/>
    <p:sldId id="543" r:id="rId11"/>
    <p:sldId id="542" r:id="rId12"/>
    <p:sldId id="538" r:id="rId13"/>
    <p:sldId id="517" r:id="rId14"/>
    <p:sldId id="541" r:id="rId15"/>
    <p:sldId id="529" r:id="rId16"/>
    <p:sldId id="546" r:id="rId17"/>
    <p:sldId id="547" r:id="rId18"/>
    <p:sldId id="548" r:id="rId19"/>
    <p:sldId id="457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9">
          <p15:clr>
            <a:srgbClr val="A4A3A4"/>
          </p15:clr>
        </p15:guide>
        <p15:guide id="2" orient="horz" pos="4074">
          <p15:clr>
            <a:srgbClr val="A4A3A4"/>
          </p15:clr>
        </p15:guide>
        <p15:guide id="3" pos="5586">
          <p15:clr>
            <a:srgbClr val="A4A3A4"/>
          </p15:clr>
        </p15:guide>
        <p15:guide id="4" pos="17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6699FF"/>
    <a:srgbClr val="FF99FF"/>
    <a:srgbClr val="EF6A54"/>
    <a:srgbClr val="B0DFDB"/>
    <a:srgbClr val="00C7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5" autoAdjust="0"/>
    <p:restoredTop sz="98557" autoAdjust="0"/>
  </p:normalViewPr>
  <p:slideViewPr>
    <p:cSldViewPr snapToGrid="0" snapToObjects="1">
      <p:cViewPr varScale="1">
        <p:scale>
          <a:sx n="114" d="100"/>
          <a:sy n="114" d="100"/>
        </p:scale>
        <p:origin x="624" y="102"/>
      </p:cViewPr>
      <p:guideLst>
        <p:guide orient="horz" pos="799"/>
        <p:guide orient="horz" pos="4074"/>
        <p:guide pos="5586"/>
        <p:guide pos="17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46E26-A9F1-F34E-BCF0-6F24DF592640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44542-B4F8-2C4E-80EB-4BF5A0DC3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164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C4C9C0-7160-1F4F-A270-7B6301407AD4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1971D-DFCC-CC49-A428-24C721616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409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71600" y="2500264"/>
            <a:ext cx="6400800" cy="1078349"/>
          </a:xfrm>
        </p:spPr>
        <p:txBody>
          <a:bodyPr anchor="b">
            <a:normAutofit/>
          </a:bodyPr>
          <a:lstStyle>
            <a:lvl1pPr>
              <a:defRPr sz="28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92207"/>
            <a:ext cx="6400800" cy="30737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cap="all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288964" y="3698429"/>
            <a:ext cx="587037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431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2600019"/>
            <a:ext cx="2527852" cy="407376"/>
          </a:xfrm>
        </p:spPr>
        <p:txBody>
          <a:bodyPr anchor="ctr">
            <a:noAutofit/>
          </a:bodyPr>
          <a:lstStyle>
            <a:lvl1pPr marL="0" indent="0" algn="ctr">
              <a:lnSpc>
                <a:spcPts val="2680"/>
              </a:lnSpc>
              <a:buFont typeface="Arial"/>
              <a:buNone/>
              <a:defRPr sz="1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329517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401477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329870" y="2600325"/>
            <a:ext cx="2527300" cy="4064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800" b="1" cap="all" dirty="0">
                <a:solidFill>
                  <a:srgbClr val="FFFFFF"/>
                </a:solidFill>
                <a:ea typeface="+mj-ea"/>
              </a:defRPr>
            </a:lvl1pPr>
          </a:lstStyle>
          <a:p>
            <a:pPr lvl="0" algn="ctr">
              <a:lnSpc>
                <a:spcPts val="268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401830" y="2600325"/>
            <a:ext cx="2527300" cy="4064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800" b="1" cap="all" baseline="0" dirty="0">
                <a:solidFill>
                  <a:srgbClr val="FFFFFF"/>
                </a:solidFill>
                <a:ea typeface="+mj-ea"/>
              </a:defRPr>
            </a:lvl1pPr>
          </a:lstStyle>
          <a:p>
            <a:pPr lvl="0" algn="ctr">
              <a:lnSpc>
                <a:spcPts val="268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78133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Pr>
        <a:solidFill>
          <a:srgbClr val="B0D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641793"/>
            <a:ext cx="4660355" cy="4642118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72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5283910"/>
            <a:ext cx="4659990" cy="86289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6886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542837-39D0-44A6-A139-2E3AECA7423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F4951A-473A-4955-9DE2-E7F57036C65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1356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71600" y="2500264"/>
            <a:ext cx="6400800" cy="1078349"/>
          </a:xfrm>
        </p:spPr>
        <p:txBody>
          <a:bodyPr anchor="b">
            <a:normAutofit/>
          </a:bodyPr>
          <a:lstStyle>
            <a:lvl1pPr>
              <a:defRPr sz="28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92207"/>
            <a:ext cx="6400800" cy="30737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cap="all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288964" y="3698429"/>
            <a:ext cx="587037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4344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713307"/>
            <a:ext cx="6400800" cy="1944976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5549" y="2786040"/>
            <a:ext cx="6400800" cy="492509"/>
          </a:xfrm>
        </p:spPr>
        <p:txBody>
          <a:bodyPr anchor="t">
            <a:noAutofit/>
          </a:bodyPr>
          <a:lstStyle>
            <a:lvl1pPr marL="0" indent="0" algn="l">
              <a:buNone/>
              <a:defRPr sz="2000" cap="none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MC Logo Keyline_CMY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548" y="5703873"/>
            <a:ext cx="1407804" cy="80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0371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75548" y="713307"/>
            <a:ext cx="8685752" cy="27973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116" y="922587"/>
            <a:ext cx="8194557" cy="1735696"/>
          </a:xfrm>
          <a:noFill/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 b="1" cap="all">
                <a:solidFill>
                  <a:srgbClr val="EF6A54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116" y="2786040"/>
            <a:ext cx="8194557" cy="492509"/>
          </a:xfrm>
        </p:spPr>
        <p:txBody>
          <a:bodyPr anchor="t">
            <a:noAutofit/>
          </a:bodyPr>
          <a:lstStyle>
            <a:lvl1pPr marL="0" indent="0" algn="l">
              <a:buNone/>
              <a:defRPr sz="2000" cap="none">
                <a:solidFill>
                  <a:srgbClr val="EF6A5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pic>
        <p:nvPicPr>
          <p:cNvPr id="5" name="Picture 4" descr="SMC Logo Keyline_CMYK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057" y="5703873"/>
            <a:ext cx="1407804" cy="80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9194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75547" y="712788"/>
            <a:ext cx="7499698" cy="6651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3600" b="1" cap="all" smtClean="0">
                <a:solidFill>
                  <a:srgbClr val="6699FF"/>
                </a:solidFill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NUMBER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275548" y="1516063"/>
            <a:ext cx="7499698" cy="3792537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en-US" sz="5400" b="1" cap="all" dirty="0" smtClean="0">
                <a:solidFill>
                  <a:schemeClr val="bg1"/>
                </a:solidFill>
                <a:ea typeface="+mj-ea"/>
              </a:defRPr>
            </a:lvl1pPr>
          </a:lstStyle>
          <a:p>
            <a:pPr marL="0" lvl="0" indent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78690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75547" y="712788"/>
            <a:ext cx="7499698" cy="6651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3600" b="1" cap="all" smtClean="0">
                <a:solidFill>
                  <a:srgbClr val="00C7BA"/>
                </a:solidFill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NUMBER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275548" y="1516063"/>
            <a:ext cx="7499698" cy="3792537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en-US" sz="5400" b="1" cap="all" dirty="0" smtClean="0">
                <a:solidFill>
                  <a:schemeClr val="bg1"/>
                </a:solidFill>
                <a:ea typeface="+mj-ea"/>
              </a:defRPr>
            </a:lvl1pPr>
          </a:lstStyle>
          <a:p>
            <a:pPr marL="0" lvl="0" indent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1341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520976"/>
            <a:ext cx="8633410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00C7BA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000000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000000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5" y="1639651"/>
            <a:ext cx="8632733" cy="450714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2721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rgbClr val="00C7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520976"/>
            <a:ext cx="8633410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5" y="1639651"/>
            <a:ext cx="8632733" cy="4507149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2114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713307"/>
            <a:ext cx="6400800" cy="1944976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5549" y="2786040"/>
            <a:ext cx="6400800" cy="492509"/>
          </a:xfrm>
        </p:spPr>
        <p:txBody>
          <a:bodyPr anchor="t">
            <a:noAutofit/>
          </a:bodyPr>
          <a:lstStyle>
            <a:lvl1pPr marL="0" indent="0" algn="l">
              <a:buNone/>
              <a:defRPr sz="2000" cap="none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MC Logo Keyline_CMY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548" y="5703873"/>
            <a:ext cx="1407804" cy="80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7181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276983" cy="6858000"/>
          </a:xfrm>
          <a:prstGeom prst="rect">
            <a:avLst/>
          </a:prstGeom>
          <a:solidFill>
            <a:srgbClr val="EF6A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1533701"/>
            <a:ext cx="3893612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2576056"/>
            <a:ext cx="3893306" cy="357074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58849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rgbClr val="66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68" t="174" b="1484"/>
          <a:stretch/>
        </p:blipFill>
        <p:spPr>
          <a:xfrm>
            <a:off x="1" y="-5945"/>
            <a:ext cx="4576492" cy="68639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80160" y="1533701"/>
            <a:ext cx="3893612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333333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33333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33333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780837" y="2576056"/>
            <a:ext cx="3893306" cy="357074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333333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05355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2600019"/>
            <a:ext cx="2527852" cy="407376"/>
          </a:xfrm>
        </p:spPr>
        <p:txBody>
          <a:bodyPr anchor="ctr">
            <a:noAutofit/>
          </a:bodyPr>
          <a:lstStyle>
            <a:lvl1pPr marL="0" indent="0" algn="ctr">
              <a:lnSpc>
                <a:spcPts val="2680"/>
              </a:lnSpc>
              <a:buFont typeface="Arial"/>
              <a:buNone/>
              <a:defRPr sz="1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Sanuk Offc"/>
                <a:cs typeface="Sanuk Offc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SOCIAL MEDIA COLLEGE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329517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401477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329870" y="2600325"/>
            <a:ext cx="2527300" cy="4064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800" b="1" cap="all" dirty="0">
                <a:solidFill>
                  <a:srgbClr val="FFFFFF"/>
                </a:solidFill>
                <a:ea typeface="+mj-ea"/>
              </a:defRPr>
            </a:lvl1pPr>
          </a:lstStyle>
          <a:p>
            <a:pPr lvl="0" algn="ctr">
              <a:lnSpc>
                <a:spcPts val="268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401830" y="2600325"/>
            <a:ext cx="2527300" cy="4064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800" b="1" cap="all" baseline="0" dirty="0">
                <a:solidFill>
                  <a:srgbClr val="FFFFFF"/>
                </a:solidFill>
                <a:ea typeface="+mj-ea"/>
              </a:defRPr>
            </a:lvl1pPr>
          </a:lstStyle>
          <a:p>
            <a:pPr lvl="0" algn="ctr">
              <a:lnSpc>
                <a:spcPts val="268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2037904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Pr>
        <a:solidFill>
          <a:srgbClr val="B0D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641793"/>
            <a:ext cx="4660355" cy="4642118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72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5283910"/>
            <a:ext cx="4659990" cy="86289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34595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71600" y="2500264"/>
            <a:ext cx="6400800" cy="1078349"/>
          </a:xfrm>
        </p:spPr>
        <p:txBody>
          <a:bodyPr anchor="b">
            <a:normAutofit/>
          </a:bodyPr>
          <a:lstStyle>
            <a:lvl1pPr>
              <a:defRPr sz="28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92207"/>
            <a:ext cx="6400800" cy="30737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cap="all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288964" y="3698429"/>
            <a:ext cx="587037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3295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713307"/>
            <a:ext cx="6400800" cy="1944976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5549" y="2786040"/>
            <a:ext cx="6400800" cy="492509"/>
          </a:xfrm>
        </p:spPr>
        <p:txBody>
          <a:bodyPr anchor="t">
            <a:noAutofit/>
          </a:bodyPr>
          <a:lstStyle>
            <a:lvl1pPr marL="0" indent="0" algn="l">
              <a:buNone/>
              <a:defRPr sz="2000" cap="none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MC Logo Keyline_CMY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548" y="5703873"/>
            <a:ext cx="1407804" cy="80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178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75548" y="713307"/>
            <a:ext cx="8685752" cy="27973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116" y="922587"/>
            <a:ext cx="8194557" cy="1735696"/>
          </a:xfrm>
          <a:noFill/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 b="1" cap="all">
                <a:solidFill>
                  <a:srgbClr val="EF6A54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116" y="2786040"/>
            <a:ext cx="8194557" cy="492509"/>
          </a:xfrm>
        </p:spPr>
        <p:txBody>
          <a:bodyPr anchor="t">
            <a:noAutofit/>
          </a:bodyPr>
          <a:lstStyle>
            <a:lvl1pPr marL="0" indent="0" algn="l">
              <a:buNone/>
              <a:defRPr sz="2000" cap="none">
                <a:solidFill>
                  <a:srgbClr val="EF6A5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pic>
        <p:nvPicPr>
          <p:cNvPr id="5" name="Picture 4" descr="SMC Logo Keyline_CMYK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057" y="5703873"/>
            <a:ext cx="1407804" cy="80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898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75547" y="712788"/>
            <a:ext cx="7499698" cy="6651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3600" b="1" cap="all" smtClean="0">
                <a:solidFill>
                  <a:srgbClr val="6699FF"/>
                </a:solidFill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NUMBER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275548" y="1516063"/>
            <a:ext cx="7499698" cy="3792537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en-US" sz="5400" b="1" cap="all" dirty="0" smtClean="0">
                <a:solidFill>
                  <a:schemeClr val="bg1"/>
                </a:solidFill>
                <a:ea typeface="+mj-ea"/>
              </a:defRPr>
            </a:lvl1pPr>
          </a:lstStyle>
          <a:p>
            <a:pPr marL="0" lvl="0" indent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15789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75547" y="712788"/>
            <a:ext cx="7499698" cy="6651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3600" b="1" cap="all" smtClean="0">
                <a:solidFill>
                  <a:srgbClr val="00C7BA"/>
                </a:solidFill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NUMBER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275548" y="1516063"/>
            <a:ext cx="7499698" cy="3792537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en-US" sz="5400" b="1" cap="all" dirty="0" smtClean="0">
                <a:solidFill>
                  <a:schemeClr val="bg1"/>
                </a:solidFill>
                <a:ea typeface="+mj-ea"/>
              </a:defRPr>
            </a:lvl1pPr>
          </a:lstStyle>
          <a:p>
            <a:pPr marL="0" lvl="0" indent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83375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520976"/>
            <a:ext cx="8633410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00C7BA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000000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000000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5" y="1639651"/>
            <a:ext cx="8632733" cy="450714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5393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75548" y="713307"/>
            <a:ext cx="8685752" cy="27973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116" y="922587"/>
            <a:ext cx="8194557" cy="1735696"/>
          </a:xfrm>
          <a:noFill/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 b="1" cap="all">
                <a:solidFill>
                  <a:srgbClr val="EF6A54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116" y="2786040"/>
            <a:ext cx="8194557" cy="492509"/>
          </a:xfrm>
        </p:spPr>
        <p:txBody>
          <a:bodyPr anchor="t">
            <a:noAutofit/>
          </a:bodyPr>
          <a:lstStyle>
            <a:lvl1pPr marL="0" indent="0" algn="l">
              <a:buNone/>
              <a:defRPr sz="2000" cap="none">
                <a:solidFill>
                  <a:srgbClr val="EF6A5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</a:p>
        </p:txBody>
      </p:sp>
      <p:pic>
        <p:nvPicPr>
          <p:cNvPr id="5" name="Picture 4" descr="SMC Logo Keyline_CMYK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057" y="5703873"/>
            <a:ext cx="1407804" cy="80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730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rgbClr val="00C7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520976"/>
            <a:ext cx="8633410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5" y="1639651"/>
            <a:ext cx="8632733" cy="4507149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40325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276983" cy="6858000"/>
          </a:xfrm>
          <a:prstGeom prst="rect">
            <a:avLst/>
          </a:prstGeom>
          <a:solidFill>
            <a:srgbClr val="EF6A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1533701"/>
            <a:ext cx="3893612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2576056"/>
            <a:ext cx="3893306" cy="357074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30878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rgbClr val="66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68" t="174" b="1484"/>
          <a:stretch/>
        </p:blipFill>
        <p:spPr>
          <a:xfrm>
            <a:off x="1" y="-5945"/>
            <a:ext cx="4576492" cy="68639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80160" y="1533701"/>
            <a:ext cx="3893612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333333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33333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33333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780837" y="2576056"/>
            <a:ext cx="3893306" cy="357074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333333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41056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2600019"/>
            <a:ext cx="2527852" cy="407376"/>
          </a:xfrm>
        </p:spPr>
        <p:txBody>
          <a:bodyPr anchor="ctr">
            <a:noAutofit/>
          </a:bodyPr>
          <a:lstStyle>
            <a:lvl1pPr marL="0" indent="0" algn="ctr">
              <a:lnSpc>
                <a:spcPts val="2680"/>
              </a:lnSpc>
              <a:buFont typeface="Arial"/>
              <a:buNone/>
              <a:defRPr sz="1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Sanuk Offc"/>
                <a:cs typeface="Sanuk Offc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SOCIAL MEDIA COLLEGE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329517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401477" y="3103250"/>
            <a:ext cx="2527653" cy="30435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329870" y="2600325"/>
            <a:ext cx="2527300" cy="4064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800" b="1" cap="all" dirty="0">
                <a:solidFill>
                  <a:srgbClr val="FFFFFF"/>
                </a:solidFill>
                <a:ea typeface="+mj-ea"/>
              </a:defRPr>
            </a:lvl1pPr>
          </a:lstStyle>
          <a:p>
            <a:pPr lvl="0" algn="ctr">
              <a:lnSpc>
                <a:spcPts val="268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401830" y="2600325"/>
            <a:ext cx="2527300" cy="4064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800" b="1" cap="all" baseline="0" dirty="0">
                <a:solidFill>
                  <a:srgbClr val="FFFFFF"/>
                </a:solidFill>
                <a:ea typeface="+mj-ea"/>
              </a:defRPr>
            </a:lvl1pPr>
          </a:lstStyle>
          <a:p>
            <a:pPr lvl="0" algn="ctr">
              <a:lnSpc>
                <a:spcPts val="268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0551251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Pr>
        <a:solidFill>
          <a:srgbClr val="B0D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641793"/>
            <a:ext cx="4660355" cy="4642118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72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5283910"/>
            <a:ext cx="4659990" cy="86289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42841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542837-39D0-44A6-A139-2E3AECA7423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F4951A-473A-4955-9DE2-E7F57036C65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171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75547" y="712788"/>
            <a:ext cx="7499698" cy="6651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3600" b="1" cap="all" smtClean="0">
                <a:solidFill>
                  <a:srgbClr val="6699FF"/>
                </a:solidFill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NUMBER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275548" y="1516063"/>
            <a:ext cx="7499698" cy="3792537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en-US" sz="5400" b="1" cap="all" dirty="0" smtClean="0">
                <a:solidFill>
                  <a:schemeClr val="bg1"/>
                </a:solidFill>
                <a:ea typeface="+mj-ea"/>
              </a:defRPr>
            </a:lvl1pPr>
          </a:lstStyle>
          <a:p>
            <a:pPr marL="0" lvl="0" indent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870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275548" y="432073"/>
            <a:ext cx="8633411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75547" y="712788"/>
            <a:ext cx="7499698" cy="6651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3600" b="1" cap="all" smtClean="0">
                <a:solidFill>
                  <a:srgbClr val="00C7BA"/>
                </a:solidFill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NUMBER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275548" y="1516063"/>
            <a:ext cx="7499698" cy="3792537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en-US" sz="5400" b="1" cap="all" dirty="0" smtClean="0">
                <a:solidFill>
                  <a:schemeClr val="bg1"/>
                </a:solidFill>
                <a:ea typeface="+mj-ea"/>
              </a:defRPr>
            </a:lvl1pPr>
          </a:lstStyle>
          <a:p>
            <a:pPr marL="0" lvl="0" indent="0">
              <a:lnSpc>
                <a:spcPts val="608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0935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520976"/>
            <a:ext cx="8633410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00C7BA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000000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000000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5" y="1639651"/>
            <a:ext cx="8632733" cy="450714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3348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rgbClr val="00C7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8" y="520976"/>
            <a:ext cx="8633410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5" y="1639651"/>
            <a:ext cx="8632733" cy="4507149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8298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276983" cy="6858000"/>
          </a:xfrm>
          <a:prstGeom prst="rect">
            <a:avLst/>
          </a:prstGeom>
          <a:solidFill>
            <a:srgbClr val="EF6A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549" y="1533701"/>
            <a:ext cx="3893612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F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6226" y="2576056"/>
            <a:ext cx="3893306" cy="357074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4774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rgbClr val="66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68" t="174" b="1484"/>
          <a:stretch/>
        </p:blipFill>
        <p:spPr>
          <a:xfrm>
            <a:off x="1" y="-5945"/>
            <a:ext cx="4576492" cy="68639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80160" y="1533701"/>
            <a:ext cx="3893612" cy="8386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cap="all">
                <a:solidFill>
                  <a:srgbClr val="333333"/>
                </a:solidFill>
              </a:defRPr>
            </a:lvl1pPr>
          </a:lstStyle>
          <a:p>
            <a:r>
              <a:rPr lang="en-US" dirty="0"/>
              <a:t>title style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549" y="6356353"/>
            <a:ext cx="81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33333"/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1987" y="6356353"/>
            <a:ext cx="36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33333"/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780837" y="2576056"/>
            <a:ext cx="3893306" cy="357074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333333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5668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anuk Offc"/>
                <a:cs typeface="Sanuk Offc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anuk Offc"/>
                <a:cs typeface="Sanuk Offc"/>
              </a:defRPr>
            </a:lvl1pPr>
          </a:lstStyle>
          <a:p>
            <a:r>
              <a:rPr lang="en-US"/>
              <a:t>SOCIAL MEDIA COLLEGE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948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Sanuk Offc"/>
          <a:ea typeface="+mj-ea"/>
          <a:cs typeface="Sanuk Off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Sanuk Offc"/>
          <a:ea typeface="+mn-ea"/>
          <a:cs typeface="Sanuk Off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Sanuk Offc"/>
          <a:ea typeface="+mn-ea"/>
          <a:cs typeface="Sanuk Off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Sanuk Offc"/>
          <a:ea typeface="+mn-ea"/>
          <a:cs typeface="Sanuk Off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Sanuk Offc"/>
          <a:ea typeface="+mn-ea"/>
          <a:cs typeface="Sanuk Off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Sanuk Offc"/>
          <a:ea typeface="+mn-ea"/>
          <a:cs typeface="Sanuk Off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anuk Offc"/>
                <a:cs typeface="Sanuk Offc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anuk Offc"/>
                <a:cs typeface="Sanuk Offc"/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SOCIAL MEDIA COLLEGE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182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Sanuk Offc"/>
          <a:ea typeface="+mj-ea"/>
          <a:cs typeface="Sanuk Off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Sanuk Offc"/>
          <a:ea typeface="+mn-ea"/>
          <a:cs typeface="Sanuk Off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Sanuk Offc"/>
          <a:ea typeface="+mn-ea"/>
          <a:cs typeface="Sanuk Off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Sanuk Offc"/>
          <a:ea typeface="+mn-ea"/>
          <a:cs typeface="Sanuk Off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Sanuk Offc"/>
          <a:ea typeface="+mn-ea"/>
          <a:cs typeface="Sanuk Off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Sanuk Offc"/>
          <a:ea typeface="+mn-ea"/>
          <a:cs typeface="Sanuk Off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anuk Offc"/>
                <a:cs typeface="Sanuk Offc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anuk Offc"/>
                <a:cs typeface="Sanuk Offc"/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SOCIAL MEDIA COLLEGE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anuk Offc"/>
                <a:cs typeface="Sanuk Offc"/>
              </a:defRPr>
            </a:lvl1pPr>
          </a:lstStyle>
          <a:p>
            <a:fld id="{3F912F1A-5889-9745-AB69-03FA03617D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681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Sanuk Offc"/>
          <a:ea typeface="+mj-ea"/>
          <a:cs typeface="Sanuk Off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Sanuk Offc"/>
          <a:ea typeface="+mn-ea"/>
          <a:cs typeface="Sanuk Off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Sanuk Offc"/>
          <a:ea typeface="+mn-ea"/>
          <a:cs typeface="Sanuk Off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Sanuk Offc"/>
          <a:ea typeface="+mn-ea"/>
          <a:cs typeface="Sanuk Off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Sanuk Offc"/>
          <a:ea typeface="+mn-ea"/>
          <a:cs typeface="Sanuk Off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Sanuk Offc"/>
          <a:ea typeface="+mn-ea"/>
          <a:cs typeface="Sanuk Off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mailto:info@jungedu.com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4000" y="711200"/>
            <a:ext cx="8699500" cy="41529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4213" y="1536700"/>
            <a:ext cx="77978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b="1" dirty="0">
                <a:solidFill>
                  <a:srgbClr val="EF6A54"/>
                </a:solidFill>
                <a:ea typeface="Sanuk Offc" charset="0"/>
                <a:cs typeface="Sanuk Offc" charset="0"/>
              </a:rPr>
              <a:t>PLAN, IMPLEMENT AND MANAGE EMAIL MARKETING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6913" y="3294578"/>
            <a:ext cx="779780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F6A54"/>
                </a:solidFill>
                <a:cs typeface="SanukComp-Light"/>
              </a:rPr>
              <a:t>{Jung Education}</a:t>
            </a:r>
          </a:p>
          <a:p>
            <a:pPr algn="ctr"/>
            <a:endParaRPr lang="en-US" sz="2000" dirty="0">
              <a:solidFill>
                <a:srgbClr val="EF6A54"/>
              </a:solidFill>
              <a:latin typeface="SanukComp-Light"/>
              <a:cs typeface="SanukComp-Light"/>
            </a:endParaRPr>
          </a:p>
          <a:p>
            <a:pPr algn="ctr"/>
            <a:endParaRPr lang="en-US" sz="1500" dirty="0">
              <a:solidFill>
                <a:srgbClr val="333333"/>
              </a:solidFill>
              <a:cs typeface="SanukComp-Light"/>
            </a:endParaRPr>
          </a:p>
          <a:p>
            <a:pPr algn="ctr"/>
            <a:r>
              <a:rPr lang="en-US" sz="1500" dirty="0">
                <a:solidFill>
                  <a:srgbClr val="333333"/>
                </a:solidFill>
                <a:cs typeface="SanukComp-Light"/>
              </a:rPr>
              <a:t>{Yangha Park}</a:t>
            </a:r>
          </a:p>
          <a:p>
            <a:pPr algn="ctr"/>
            <a:r>
              <a:rPr lang="en-US" sz="1500" dirty="0">
                <a:solidFill>
                  <a:srgbClr val="333333"/>
                </a:solidFill>
                <a:cs typeface="SanukComp-Light"/>
              </a:rPr>
              <a:t>{4/11/2018}</a:t>
            </a:r>
          </a:p>
        </p:txBody>
      </p:sp>
    </p:spTree>
    <p:extLst>
      <p:ext uri="{BB962C8B-B14F-4D97-AF65-F5344CB8AC3E}">
        <p14:creationId xmlns:p14="http://schemas.microsoft.com/office/powerpoint/2010/main" val="3811048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2639637" y="1064141"/>
            <a:ext cx="4140000" cy="3960000"/>
          </a:xfrm>
          <a:prstGeom prst="ellipse">
            <a:avLst/>
          </a:prstGeom>
          <a:solidFill>
            <a:srgbClr val="434343">
              <a:alpha val="50196"/>
            </a:srgb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303091" y="2265554"/>
            <a:ext cx="5288109" cy="177695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533400" marR="972820">
              <a:spcBef>
                <a:spcPts val="160"/>
              </a:spcBef>
            </a:pPr>
            <a:r>
              <a:rPr lang="fr-F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Times New Roman" panose="02020603050405020304" pitchFamily="18" charset="0"/>
                <a:cs typeface="SanukComp"/>
              </a:rPr>
              <a:t> Stage 3. </a:t>
            </a:r>
          </a:p>
          <a:p>
            <a:pPr marL="533400" marR="972820">
              <a:spcBef>
                <a:spcPts val="160"/>
              </a:spcBef>
            </a:pP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Open Sans" panose="020B0606030504020204" pitchFamily="34" charset="0"/>
                <a:cs typeface="SanukComp"/>
              </a:rPr>
              <a:t>MAINSTREAM SOCIAL MARKETING IMPLEMENTATION PLAN</a:t>
            </a:r>
          </a:p>
        </p:txBody>
      </p:sp>
    </p:spTree>
    <p:extLst>
      <p:ext uri="{BB962C8B-B14F-4D97-AF65-F5344CB8AC3E}">
        <p14:creationId xmlns:p14="http://schemas.microsoft.com/office/powerpoint/2010/main" val="54463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1" y="103150"/>
            <a:ext cx="807720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ea typeface="Sanuk Offc" charset="0"/>
                <a:cs typeface="Sanuk Offc" charset="0"/>
              </a:rPr>
              <a:t>EMAIL MARKETING </a:t>
            </a:r>
            <a:r>
              <a:rPr lang="en-US" altLang="fr-FR" sz="2800" b="1" cap="all" dirty="0">
                <a:solidFill>
                  <a:srgbClr val="00C7BA"/>
                </a:solidFill>
                <a:ea typeface="Sanuk Offc" charset="0"/>
                <a:cs typeface="Sanuk Offc" charset="0"/>
              </a:rPr>
              <a:t>CALENDAR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fr-FR" sz="2800" b="1" cap="all" dirty="0">
                <a:solidFill>
                  <a:srgbClr val="00C7BA"/>
                </a:solidFill>
                <a:ea typeface="Sanuk Offc" charset="0"/>
                <a:cs typeface="Sanuk Offc" charset="0"/>
              </a:rPr>
              <a:t>MONTH</a:t>
            </a:r>
            <a:r>
              <a:rPr lang="en-US" altLang="fr-FR" sz="2800" b="1" cap="all" dirty="0">
                <a:solidFill>
                  <a:srgbClr val="00C7BA"/>
                </a:solidFill>
                <a:latin typeface="Sanuk Offc" charset="0"/>
                <a:ea typeface="Sanuk Offc" charset="0"/>
                <a:cs typeface="Sanuk Offc" charset="0"/>
              </a:rPr>
              <a:t>: </a:t>
            </a:r>
            <a:endParaRPr lang="en-US" altLang="fr-FR" b="1" dirty="0">
              <a:solidFill>
                <a:prstClr val="black"/>
              </a:solidFill>
              <a:latin typeface="Sanuk Offc" charset="0"/>
              <a:ea typeface="Sanuk Offc" charset="0"/>
              <a:cs typeface="Sanuk Offc" charset="0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187716"/>
              </p:ext>
            </p:extLst>
          </p:nvPr>
        </p:nvGraphicFramePr>
        <p:xfrm>
          <a:off x="273051" y="1228729"/>
          <a:ext cx="8594726" cy="538594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27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7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78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78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78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78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278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15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Sunday</a:t>
                      </a:r>
                      <a:endParaRPr lang="en-US" sz="1200" dirty="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Monday</a:t>
                      </a:r>
                      <a:endParaRPr lang="en-US" sz="120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Tuesday</a:t>
                      </a:r>
                      <a:endParaRPr lang="en-US" sz="120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Wednesday</a:t>
                      </a:r>
                      <a:endParaRPr lang="en-US" sz="1200" dirty="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Thursday</a:t>
                      </a:r>
                      <a:endParaRPr lang="en-US" sz="120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Friday</a:t>
                      </a:r>
                      <a:endParaRPr lang="en-US" sz="120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Saturday</a:t>
                      </a:r>
                      <a:endParaRPr lang="en-US" sz="120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516">
                <a:tc>
                  <a:txBody>
                    <a:bodyPr/>
                    <a:lstStyle/>
                    <a:p>
                      <a:pPr indent="127000">
                        <a:spcAft>
                          <a:spcPts val="0"/>
                        </a:spcAft>
                      </a:pPr>
                      <a:r>
                        <a:rPr lang="en-AU" sz="9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1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spcAft>
                          <a:spcPts val="0"/>
                        </a:spcAft>
                      </a:pPr>
                      <a:r>
                        <a:rPr lang="en-AU" sz="9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spcAft>
                          <a:spcPts val="0"/>
                        </a:spcAft>
                      </a:pPr>
                      <a:r>
                        <a:rPr lang="en-AU" sz="90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3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spcAft>
                          <a:spcPts val="0"/>
                        </a:spcAft>
                      </a:pPr>
                      <a:r>
                        <a:rPr lang="en-AU" sz="90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4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spcAft>
                          <a:spcPts val="0"/>
                        </a:spcAft>
                      </a:pPr>
                      <a:r>
                        <a:rPr lang="en-AU" sz="90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5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spcAft>
                          <a:spcPts val="0"/>
                        </a:spcAft>
                      </a:pPr>
                      <a:r>
                        <a:rPr lang="en-AU" sz="90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6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spcAft>
                          <a:spcPts val="0"/>
                        </a:spcAft>
                      </a:pPr>
                      <a:r>
                        <a:rPr lang="en-AU" sz="9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7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532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9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Lead nurturing campaign </a:t>
                      </a:r>
                      <a:endParaRPr lang="en-US" sz="900" b="1" i="0" dirty="0">
                        <a:solidFill>
                          <a:schemeClr val="tx1"/>
                        </a:solidFill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900">
                          <a:solidFill>
                            <a:srgbClr val="9BBB59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 </a:t>
                      </a:r>
                      <a:endParaRPr lang="en-US" sz="90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900">
                          <a:solidFill>
                            <a:srgbClr val="9BBB59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 </a:t>
                      </a:r>
                      <a:endParaRPr lang="en-US" sz="90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900" dirty="0">
                          <a:solidFill>
                            <a:srgbClr val="1F497D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 </a:t>
                      </a:r>
                      <a:endParaRPr lang="en-US" sz="900" dirty="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820"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n-AU" sz="9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8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n-AU" sz="9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9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n-AU" sz="9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10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n-AU" sz="90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11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n-AU" sz="9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12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n-AU" sz="9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13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n-AU" sz="9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14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532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900" dirty="0">
                          <a:solidFill>
                            <a:srgbClr val="9BBB59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AU" sz="9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Industry update</a:t>
                      </a:r>
                      <a:endParaRPr lang="en-US" sz="900" b="1" i="0" dirty="0">
                        <a:solidFill>
                          <a:schemeClr val="tx1"/>
                        </a:solidFill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900" dirty="0">
                          <a:solidFill>
                            <a:srgbClr val="9BBB59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 </a:t>
                      </a:r>
                      <a:endParaRPr lang="en-US" sz="900" dirty="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900">
                          <a:solidFill>
                            <a:srgbClr val="404040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 </a:t>
                      </a:r>
                      <a:endParaRPr lang="en-US" sz="90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900" dirty="0">
                          <a:solidFill>
                            <a:srgbClr val="404040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 </a:t>
                      </a:r>
                      <a:endParaRPr lang="en-US" sz="900" dirty="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7820"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n-AU" sz="9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15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n-AU" sz="9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16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n-AU" sz="9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17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n-AU" sz="9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18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n-AU" sz="9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19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n-AU" sz="90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20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n-AU" sz="9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21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532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900" dirty="0">
                          <a:solidFill>
                            <a:srgbClr val="1F497D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 </a:t>
                      </a:r>
                      <a:endParaRPr lang="en-US" sz="900" dirty="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7820"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n-AU" sz="9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22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n-AU" sz="9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23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n-AU" sz="90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24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n-AU" sz="9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25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n-AU" sz="9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26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n-AU" sz="9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27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n-AU" sz="9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28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6532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900" dirty="0">
                          <a:solidFill>
                            <a:srgbClr val="9BBB59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en-US" sz="900" dirty="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900" dirty="0">
                          <a:solidFill>
                            <a:srgbClr val="8064A2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 </a:t>
                      </a:r>
                      <a:endParaRPr lang="en-US" sz="900" dirty="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7820">
                <a:tc>
                  <a:txBody>
                    <a:bodyPr/>
                    <a:lstStyle/>
                    <a:p>
                      <a:pPr marL="0" marR="0" indent="1143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9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29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n-AU" sz="9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30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n-AU" sz="900" dirty="0">
                          <a:solidFill>
                            <a:srgbClr val="404040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 </a:t>
                      </a:r>
                      <a:endParaRPr lang="en-US" sz="900" dirty="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n-AU" sz="900" dirty="0">
                          <a:solidFill>
                            <a:srgbClr val="404040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 </a:t>
                      </a:r>
                      <a:endParaRPr lang="en-US" sz="900" dirty="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n-AU" sz="900">
                          <a:solidFill>
                            <a:srgbClr val="404040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 </a:t>
                      </a:r>
                      <a:endParaRPr lang="en-US" sz="90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n-AU" sz="900" dirty="0">
                          <a:solidFill>
                            <a:srgbClr val="404040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 </a:t>
                      </a:r>
                      <a:endParaRPr lang="en-US" sz="900" dirty="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spcAft>
                          <a:spcPts val="0"/>
                        </a:spcAft>
                      </a:pPr>
                      <a:r>
                        <a:rPr lang="en-AU" sz="900" dirty="0">
                          <a:solidFill>
                            <a:srgbClr val="404040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 </a:t>
                      </a:r>
                      <a:endParaRPr lang="en-US" sz="900" dirty="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6532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Giveaway</a:t>
                      </a:r>
                      <a:endParaRPr lang="en-AU" sz="1000" b="1" i="0" dirty="0">
                        <a:solidFill>
                          <a:schemeClr val="tx1"/>
                        </a:solidFill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900" dirty="0">
                          <a:solidFill>
                            <a:srgbClr val="8064A2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 </a:t>
                      </a:r>
                      <a:endParaRPr lang="en-US" sz="900" dirty="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n-AU" sz="900" dirty="0">
                          <a:solidFill>
                            <a:srgbClr val="404040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 </a:t>
                      </a:r>
                      <a:endParaRPr lang="en-US" sz="900" dirty="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n-AU" sz="900" dirty="0">
                          <a:solidFill>
                            <a:srgbClr val="404040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 </a:t>
                      </a:r>
                      <a:endParaRPr lang="en-US" sz="900" dirty="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n-AU" sz="900" dirty="0">
                          <a:solidFill>
                            <a:srgbClr val="404040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 </a:t>
                      </a:r>
                      <a:endParaRPr lang="en-US" sz="900" dirty="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spcAft>
                          <a:spcPts val="0"/>
                        </a:spcAft>
                      </a:pPr>
                      <a:r>
                        <a:rPr lang="en-AU" sz="900" dirty="0">
                          <a:solidFill>
                            <a:srgbClr val="404040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 </a:t>
                      </a:r>
                      <a:endParaRPr lang="en-US" sz="900" dirty="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9672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1" y="103150"/>
            <a:ext cx="807720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ea typeface="Sanuk Offc" charset="0"/>
                <a:cs typeface="Sanuk Offc" charset="0"/>
              </a:rPr>
              <a:t>EMAIL MARKETING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fr-FR" sz="2800" b="1" cap="all" dirty="0">
                <a:solidFill>
                  <a:srgbClr val="00C7BA"/>
                </a:solidFill>
                <a:ea typeface="Sanuk Offc" charset="0"/>
                <a:cs typeface="Sanuk Offc" charset="0"/>
              </a:rPr>
              <a:t>IMPLEMENTATION PLAN</a:t>
            </a:r>
            <a:endParaRPr lang="en-US" altLang="fr-FR" b="1" dirty="0">
              <a:solidFill>
                <a:prstClr val="black"/>
              </a:solidFill>
              <a:ea typeface="Sanuk Offc" charset="0"/>
              <a:cs typeface="Sanuk Offc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783164"/>
              </p:ext>
            </p:extLst>
          </p:nvPr>
        </p:nvGraphicFramePr>
        <p:xfrm>
          <a:off x="273046" y="1268414"/>
          <a:ext cx="8526395" cy="5211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5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52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5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52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64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SanukComp-Light" charset="0"/>
                        </a:rPr>
                        <a:t>Strategy</a:t>
                      </a:r>
                      <a:endParaRPr lang="en-US" sz="1200" dirty="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SanukComp-Light" charset="0"/>
                        </a:rPr>
                        <a:t>Action Required</a:t>
                      </a:r>
                      <a:endParaRPr lang="en-US" sz="120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SanukComp-Light" charset="0"/>
                        </a:rPr>
                        <a:t>Owner</a:t>
                      </a:r>
                      <a:endParaRPr lang="en-US" sz="120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SanukComp-Light" charset="0"/>
                        </a:rPr>
                        <a:t>Start date</a:t>
                      </a:r>
                      <a:endParaRPr lang="en-US" sz="120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20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SanukComp-Light" charset="0"/>
                        </a:rPr>
                        <a:t>Due date</a:t>
                      </a:r>
                      <a:endParaRPr lang="en-US" sz="120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463">
                <a:tc rowSpan="4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1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Lead nurturing campaign</a:t>
                      </a:r>
                      <a:endParaRPr lang="en-US" sz="1100" b="1" i="0" dirty="0">
                        <a:solidFill>
                          <a:schemeClr val="bg1"/>
                        </a:solidFill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Copywrite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2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Marketing staff 1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2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2/11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2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7/11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E-mail Design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2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Marketing staff 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2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2/11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2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7/11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20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200" dirty="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20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846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200" dirty="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20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200" dirty="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8463"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Industry update</a:t>
                      </a:r>
                      <a:endParaRPr lang="en-US" sz="1200" b="1" i="0" dirty="0">
                        <a:solidFill>
                          <a:schemeClr val="bg1"/>
                        </a:solidFill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Copywrite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charset="2"/>
                        <a:buChar char=""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Marketing staff 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2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9/11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2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14/11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E-mail Design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charset="2"/>
                        <a:buChar char=""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Marketing staff 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2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9/11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2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14/11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20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20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200" dirty="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20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20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200" dirty="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8463">
                <a:tc rowSpan="4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Giveaway</a:t>
                      </a:r>
                      <a:endParaRPr lang="en-US" sz="1200" b="1" i="0" dirty="0">
                        <a:solidFill>
                          <a:schemeClr val="bg1"/>
                        </a:solidFill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Copywrite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charset="2"/>
                        <a:buChar char=""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Marketing staff 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2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30/11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2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4/12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E-mail Design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charset="2"/>
                        <a:buChar char=""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Marketing staff 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2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30/11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2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4/12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Seek a partnership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2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General Manager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2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30/11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2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4/12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20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20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200" dirty="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8463"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b="1" i="0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Campaign 4</a:t>
                      </a:r>
                      <a:endParaRPr lang="en-US" sz="1200" b="1" i="0" dirty="0"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20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20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20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200" dirty="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200" dirty="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20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200" dirty="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20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20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846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20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200" dirty="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1200" dirty="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9457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1" y="103150"/>
            <a:ext cx="7365583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cs typeface="Sanuk Offc"/>
              </a:rPr>
              <a:t>Email marketing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cs typeface="Sanuk Offc"/>
              </a:rPr>
              <a:t>CAMPAIGN 1 CONTENT</a:t>
            </a:r>
            <a:endParaRPr lang="en-US" altLang="fr-FR" b="1" dirty="0">
              <a:solidFill>
                <a:srgbClr val="00C7BA"/>
              </a:solidFill>
              <a:cs typeface="SanukComp"/>
            </a:endParaRP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 ©  SOCIAL MEDIA COLLEGE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877407"/>
              </p:ext>
            </p:extLst>
          </p:nvPr>
        </p:nvGraphicFramePr>
        <p:xfrm>
          <a:off x="273049" y="1294984"/>
          <a:ext cx="8600020" cy="5268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50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50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2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Campaign Name: </a:t>
                      </a:r>
                      <a:r>
                        <a:rPr lang="en-AU" sz="11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Lead nurturing campaign</a:t>
                      </a:r>
                      <a:endParaRPr lang="en-US" sz="1100" b="1" i="0" dirty="0">
                        <a:solidFill>
                          <a:schemeClr val="bg1"/>
                        </a:solidFill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marL="12700" marR="12700" marT="12700" marB="0" anchor="ctr">
                    <a:solidFill>
                      <a:srgbClr val="66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1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Subject line:</a:t>
                      </a:r>
                      <a:endParaRPr lang="en-US" sz="1100" b="0" i="0" dirty="0">
                        <a:solidFill>
                          <a:schemeClr val="bg1"/>
                        </a:solidFill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marL="12700" marR="12700" marT="1270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(Jung Education) Useful tips for saving more money in living!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Email template:</a:t>
                      </a:r>
                    </a:p>
                  </a:txBody>
                  <a:tcPr marL="12700" marR="12700" marT="1270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100" b="0" i="0" dirty="0" err="1"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Leadnurturingcampaign</a:t>
                      </a:r>
                      <a:endParaRPr lang="en-US" sz="1100" b="0" i="0" dirty="0"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Sender name</a:t>
                      </a:r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 and email:</a:t>
                      </a:r>
                      <a:endParaRPr lang="en-US" sz="1100" b="0" i="0" dirty="0">
                        <a:solidFill>
                          <a:schemeClr val="bg1"/>
                        </a:solidFill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marL="12700" marR="12700" marT="1270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Jung education, info@jungedu.com.au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Time and date</a:t>
                      </a:r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 to send:</a:t>
                      </a:r>
                      <a:endParaRPr lang="en-US" sz="1100" b="0" i="0" dirty="0">
                        <a:solidFill>
                          <a:schemeClr val="bg1"/>
                        </a:solidFill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marL="12700" marR="12700" marT="1270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8/11/2018 12:00 pm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Targeting:</a:t>
                      </a:r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 </a:t>
                      </a:r>
                      <a:endParaRPr lang="en-US" sz="1100" b="0" i="0" dirty="0">
                        <a:solidFill>
                          <a:schemeClr val="bg1"/>
                        </a:solidFill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marL="12700" marR="12700" marT="1270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All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 gridSpan="2"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100" b="0" i="0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Email</a:t>
                      </a:r>
                      <a:r>
                        <a:rPr lang="en-US" sz="1100" b="0" i="0" kern="1200" baseline="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 content (including imagery and call to actions)</a:t>
                      </a:r>
                      <a:endParaRPr lang="en-US" sz="1100" b="0" i="0" dirty="0"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marL="12700" marR="12700" marT="12700" marB="0" anchor="ctr">
                    <a:solidFill>
                      <a:srgbClr val="66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endParaRPr lang="en-US" sz="1100" b="0" i="0" dirty="0">
                        <a:effectLst/>
                        <a:latin typeface="Sanuk Offc" charset="0"/>
                        <a:ea typeface="Sanuk Offc" charset="0"/>
                        <a:cs typeface="Sanuk Offc" charset="0"/>
                      </a:endParaRPr>
                    </a:p>
                  </a:txBody>
                  <a:tcPr marL="12700" marR="12700" marT="12700" marB="0"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48000">
                <a:tc gridSpan="2">
                  <a:txBody>
                    <a:bodyPr/>
                    <a:lstStyle/>
                    <a:p>
                      <a:pPr algn="l" fontAlgn="ctr"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05CE618-0239-4A99-8B2D-7CC29CA1D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3929104"/>
            <a:ext cx="243840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47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1" y="103150"/>
            <a:ext cx="7365583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cs typeface="Sanuk Offc"/>
              </a:rPr>
              <a:t>Email marketing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cs typeface="Sanuk Offc"/>
              </a:rPr>
              <a:t>CAMPAIGN 2 CONTENT</a:t>
            </a:r>
            <a:endParaRPr lang="en-US" altLang="fr-FR" b="1" dirty="0">
              <a:solidFill>
                <a:srgbClr val="00C7BA"/>
              </a:solidFill>
              <a:cs typeface="SanukComp"/>
            </a:endParaRP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 ©  SOCIAL MEDIA COLLEGE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690957"/>
              </p:ext>
            </p:extLst>
          </p:nvPr>
        </p:nvGraphicFramePr>
        <p:xfrm>
          <a:off x="273049" y="1294984"/>
          <a:ext cx="8600020" cy="5268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50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50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2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Campaign Name: </a:t>
                      </a:r>
                      <a:r>
                        <a:rPr lang="en-AU" sz="11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Industry update</a:t>
                      </a:r>
                      <a:endParaRPr lang="en-US" sz="1200" b="1" i="0" dirty="0">
                        <a:solidFill>
                          <a:schemeClr val="bg1"/>
                        </a:solidFill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marL="12700" marR="12700" marT="12700" marB="0" anchor="ctr">
                    <a:solidFill>
                      <a:srgbClr val="66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1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Subject line:</a:t>
                      </a:r>
                      <a:endParaRPr lang="en-US" sz="1100" b="0" i="0" dirty="0">
                        <a:solidFill>
                          <a:schemeClr val="bg1"/>
                        </a:solidFill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marL="12700" marR="12700" marT="1270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100" b="0" i="0" dirty="0"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(Jung Education) Australian Immigration news on 15/11 – New opportunities for a permanent visa in cooking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Email template:</a:t>
                      </a:r>
                    </a:p>
                  </a:txBody>
                  <a:tcPr marL="12700" marR="12700" marT="1270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100" b="0" i="0" dirty="0" err="1"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industrynews</a:t>
                      </a:r>
                      <a:endParaRPr lang="en-US" sz="1100" b="0" i="0" dirty="0"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Sender name</a:t>
                      </a:r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 and email:</a:t>
                      </a:r>
                      <a:endParaRPr lang="en-US" sz="1100" b="0" i="0" dirty="0">
                        <a:solidFill>
                          <a:schemeClr val="bg1"/>
                        </a:solidFill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marL="12700" marR="12700" marT="1270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Jung Education, </a:t>
                      </a:r>
                      <a:r>
                        <a:rPr lang="en-US" dirty="0">
                          <a:latin typeface="+mn-lt"/>
                          <a:hlinkClick r:id="rId2"/>
                        </a:rPr>
                        <a:t>info@jungedu.com</a:t>
                      </a:r>
                      <a:r>
                        <a:rPr lang="en-US" dirty="0">
                          <a:latin typeface="+mn-lt"/>
                        </a:rPr>
                        <a:t>.au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Time and date</a:t>
                      </a:r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 to send:</a:t>
                      </a:r>
                      <a:endParaRPr lang="en-US" sz="1100" b="0" i="0" dirty="0">
                        <a:solidFill>
                          <a:schemeClr val="bg1"/>
                        </a:solidFill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marL="12700" marR="12700" marT="1270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15/11/2018 12:00 pm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Targeting:</a:t>
                      </a:r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 </a:t>
                      </a:r>
                      <a:endParaRPr lang="en-US" sz="1100" b="0" i="0" dirty="0">
                        <a:solidFill>
                          <a:schemeClr val="bg1"/>
                        </a:solidFill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marL="12700" marR="12700" marT="1270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All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 gridSpan="2"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100" b="0" i="0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Email</a:t>
                      </a:r>
                      <a:r>
                        <a:rPr lang="en-US" sz="1100" b="0" i="0" kern="1200" baseline="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 content (including imagery and call to actions)</a:t>
                      </a:r>
                      <a:endParaRPr lang="en-US" sz="1100" b="0" i="0" dirty="0"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marL="12700" marR="12700" marT="12700" marB="0" anchor="ctr">
                    <a:solidFill>
                      <a:srgbClr val="66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endParaRPr lang="en-US" sz="1100" b="0" i="0" dirty="0">
                        <a:effectLst/>
                        <a:latin typeface="Sanuk Offc" charset="0"/>
                        <a:ea typeface="Sanuk Offc" charset="0"/>
                        <a:cs typeface="Sanuk Offc" charset="0"/>
                      </a:endParaRPr>
                    </a:p>
                  </a:txBody>
                  <a:tcPr marL="12700" marR="12700" marT="12700" marB="0"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48000">
                <a:tc gridSpan="2">
                  <a:txBody>
                    <a:bodyPr/>
                    <a:lstStyle/>
                    <a:p>
                      <a:pPr algn="l" fontAlgn="ctr"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5DA3F2E-8416-49F7-AAA4-069483CF1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437" y="3766787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56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1" y="103150"/>
            <a:ext cx="7365583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cs typeface="Sanuk Offc"/>
              </a:rPr>
              <a:t>Email marketing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cs typeface="Sanuk Offc"/>
              </a:rPr>
              <a:t>CAMPAIGN 3 CONTENT</a:t>
            </a:r>
            <a:endParaRPr lang="en-US" altLang="fr-FR" b="1" dirty="0">
              <a:solidFill>
                <a:srgbClr val="00C7BA"/>
              </a:solidFill>
              <a:cs typeface="SanukComp"/>
            </a:endParaRP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 ©  SOCIAL MEDIA COLLEGE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886714"/>
              </p:ext>
            </p:extLst>
          </p:nvPr>
        </p:nvGraphicFramePr>
        <p:xfrm>
          <a:off x="273049" y="1294984"/>
          <a:ext cx="8600020" cy="5268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50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50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2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Campaign Name: </a:t>
                      </a:r>
                      <a:r>
                        <a:rPr lang="en-US" sz="11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Giveaway</a:t>
                      </a:r>
                      <a:endParaRPr lang="en-US" sz="1200" b="1" i="0" dirty="0">
                        <a:solidFill>
                          <a:schemeClr val="bg1"/>
                        </a:solidFill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marL="12700" marR="12700" marT="12700" marB="0" anchor="ctr">
                    <a:solidFill>
                      <a:srgbClr val="66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1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Subject line:</a:t>
                      </a:r>
                      <a:endParaRPr lang="en-US" sz="1100" b="0" i="0" dirty="0">
                        <a:solidFill>
                          <a:schemeClr val="bg1"/>
                        </a:solidFill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marL="12700" marR="12700" marT="1270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100" b="0" i="0" dirty="0"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(Jung Education) Are you considering to apply a student visa? Great opportunity and great giveaway are here!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Email template:</a:t>
                      </a:r>
                    </a:p>
                  </a:txBody>
                  <a:tcPr marL="12700" marR="12700" marT="1270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100" b="0" i="0" dirty="0"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Giveaway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Sender name</a:t>
                      </a:r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 and email:</a:t>
                      </a:r>
                      <a:endParaRPr lang="en-US" sz="1100" b="0" i="0" dirty="0">
                        <a:solidFill>
                          <a:schemeClr val="bg1"/>
                        </a:solidFill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marL="12700" marR="12700" marT="1270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Jung Education, info@jungedu.com.au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Time and date</a:t>
                      </a:r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 to send:</a:t>
                      </a:r>
                      <a:endParaRPr lang="en-US" sz="1100" b="0" i="0" dirty="0">
                        <a:solidFill>
                          <a:schemeClr val="bg1"/>
                        </a:solidFill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marL="12700" marR="12700" marT="1270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5/12/2018, 12:00pm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Targeting:</a:t>
                      </a:r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 </a:t>
                      </a:r>
                      <a:endParaRPr lang="en-US" sz="1100" b="0" i="0" dirty="0">
                        <a:solidFill>
                          <a:schemeClr val="bg1"/>
                        </a:solidFill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marL="12700" marR="12700" marT="1270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All except existing customers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 gridSpan="2"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100" b="0" i="0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Email</a:t>
                      </a:r>
                      <a:r>
                        <a:rPr lang="en-US" sz="1100" b="0" i="0" kern="1200" baseline="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 content (including imagery and call to actions)</a:t>
                      </a:r>
                      <a:endParaRPr lang="en-US" sz="1100" b="0" i="0" dirty="0"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marL="12700" marR="12700" marT="12700" marB="0" anchor="ctr">
                    <a:solidFill>
                      <a:srgbClr val="66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endParaRPr lang="en-US" sz="1100" b="0" i="0" dirty="0">
                        <a:effectLst/>
                        <a:latin typeface="Sanuk Offc" charset="0"/>
                        <a:ea typeface="Sanuk Offc" charset="0"/>
                        <a:cs typeface="Sanuk Offc" charset="0"/>
                      </a:endParaRPr>
                    </a:p>
                  </a:txBody>
                  <a:tcPr marL="12700" marR="12700" marT="12700" marB="0"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48000">
                <a:tc gridSpan="2">
                  <a:txBody>
                    <a:bodyPr/>
                    <a:lstStyle/>
                    <a:p>
                      <a:pPr algn="l" fontAlgn="ctr"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63CCBBB-AB92-4F68-BF25-A275738E1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3429000"/>
            <a:ext cx="786765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28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1" y="103150"/>
            <a:ext cx="7365583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cs typeface="Sanuk Offc"/>
              </a:rPr>
              <a:t>Email marketing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cs typeface="Sanuk Offc"/>
              </a:rPr>
              <a:t>CAMPAIGN 4 CONTENT</a:t>
            </a:r>
            <a:endParaRPr lang="en-US" altLang="fr-FR" b="1" dirty="0">
              <a:solidFill>
                <a:srgbClr val="00C7BA"/>
              </a:solidFill>
              <a:cs typeface="SanukComp"/>
            </a:endParaRP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 ©  SOCIAL MEDIA COLLEGE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319100"/>
              </p:ext>
            </p:extLst>
          </p:nvPr>
        </p:nvGraphicFramePr>
        <p:xfrm>
          <a:off x="273049" y="1294984"/>
          <a:ext cx="8600020" cy="5268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50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50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20">
                <a:tc gridSpan="2"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100" b="1" i="0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Campaign Name: </a:t>
                      </a:r>
                      <a:endParaRPr lang="en-US" sz="1100" b="1" i="0" dirty="0"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marL="12700" marR="12700" marT="12700" marB="0" anchor="ctr">
                    <a:solidFill>
                      <a:srgbClr val="66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1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Subject line:</a:t>
                      </a:r>
                      <a:endParaRPr lang="en-US" sz="1100" b="0" i="0" dirty="0">
                        <a:solidFill>
                          <a:schemeClr val="bg1"/>
                        </a:solidFill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marL="12700" marR="12700" marT="1270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endParaRPr lang="en-US" sz="1100" b="0" i="0" dirty="0"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Email template:</a:t>
                      </a:r>
                    </a:p>
                  </a:txBody>
                  <a:tcPr marL="12700" marR="12700" marT="1270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endParaRPr lang="en-US" sz="1100" b="0" i="0" dirty="0"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Sender name</a:t>
                      </a:r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 and email:</a:t>
                      </a:r>
                      <a:endParaRPr lang="en-US" sz="1100" b="0" i="0" dirty="0">
                        <a:solidFill>
                          <a:schemeClr val="bg1"/>
                        </a:solidFill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marL="12700" marR="12700" marT="1270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Time and date</a:t>
                      </a:r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 to send:</a:t>
                      </a:r>
                      <a:endParaRPr lang="en-US" sz="1100" b="0" i="0" dirty="0">
                        <a:solidFill>
                          <a:schemeClr val="bg1"/>
                        </a:solidFill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marL="12700" marR="12700" marT="1270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Targeting:</a:t>
                      </a:r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 </a:t>
                      </a:r>
                      <a:endParaRPr lang="en-US" sz="1100" b="0" i="0" dirty="0">
                        <a:solidFill>
                          <a:schemeClr val="bg1"/>
                        </a:solidFill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marL="12700" marR="12700" marT="12700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 gridSpan="2"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100" b="0" i="0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Email</a:t>
                      </a:r>
                      <a:r>
                        <a:rPr lang="en-US" sz="1100" b="0" i="0" kern="1200" baseline="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 content (including imagery and call to actions)</a:t>
                      </a:r>
                      <a:endParaRPr lang="en-US" sz="1100" b="0" i="0" dirty="0"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marL="12700" marR="12700" marT="12700" marB="0" anchor="ctr">
                    <a:solidFill>
                      <a:srgbClr val="66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endParaRPr lang="en-US" sz="1100" b="0" i="0" dirty="0">
                        <a:effectLst/>
                        <a:latin typeface="Sanuk Offc" charset="0"/>
                        <a:ea typeface="Sanuk Offc" charset="0"/>
                        <a:cs typeface="Sanuk Offc" charset="0"/>
                      </a:endParaRPr>
                    </a:p>
                  </a:txBody>
                  <a:tcPr marL="12700" marR="12700" marT="12700" marB="0"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48000">
                <a:tc gridSpan="2">
                  <a:txBody>
                    <a:bodyPr/>
                    <a:lstStyle/>
                    <a:p>
                      <a:pPr algn="l" fontAlgn="ctr"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176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C7BA"/>
                </a:solidFill>
                <a:latin typeface="+mn-lt"/>
              </a:rPr>
              <a:t>SMMEMS505A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75548" y="1516063"/>
            <a:ext cx="7725452" cy="520541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latin typeface="+mn-lt"/>
              </a:rPr>
              <a:t>BE 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+mn-lt"/>
              </a:rPr>
              <a:t>THE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+mn-lt"/>
              </a:rPr>
              <a:t>EXPERT</a:t>
            </a:r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000" b="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F912F1A-5889-9745-AB69-03FA03617D1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784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contents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F912F1A-5889-9745-AB69-03FA03617D1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6226" y="2576056"/>
            <a:ext cx="3892936" cy="4281944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500" dirty="0" err="1">
                <a:latin typeface="+mn-lt"/>
                <a:cs typeface="SanukComp-Light"/>
              </a:rPr>
              <a:t>Organisation</a:t>
            </a:r>
            <a:r>
              <a:rPr lang="en-US" sz="1500" dirty="0">
                <a:latin typeface="+mn-lt"/>
                <a:cs typeface="SanukComp-Light"/>
              </a:rPr>
              <a:t> overview and research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+mn-lt"/>
                <a:cs typeface="SanukComp-Light"/>
              </a:rPr>
              <a:t>Email marketing strategy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+mn-lt"/>
                <a:cs typeface="SanukComp-Light"/>
              </a:rPr>
              <a:t>Implementation plan</a:t>
            </a:r>
          </a:p>
          <a:p>
            <a:endParaRPr lang="en-US" dirty="0"/>
          </a:p>
          <a:p>
            <a:pPr marL="285750" indent="-285750">
              <a:buFont typeface="Wingdings" charset="2"/>
              <a:buChar char="ü"/>
            </a:pPr>
            <a:endParaRPr lang="en-US" dirty="0"/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92534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2639637" y="1064141"/>
            <a:ext cx="4140000" cy="3960000"/>
          </a:xfrm>
          <a:prstGeom prst="ellipse">
            <a:avLst/>
          </a:prstGeom>
          <a:solidFill>
            <a:srgbClr val="434343">
              <a:alpha val="50196"/>
            </a:srgb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303091" y="2265554"/>
            <a:ext cx="5288109" cy="177695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533400" marR="972820">
              <a:spcBef>
                <a:spcPts val="160"/>
              </a:spcBef>
            </a:pPr>
            <a:r>
              <a:rPr lang="fr-F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anukComp"/>
                <a:ea typeface="Times New Roman" panose="02020603050405020304" pitchFamily="18" charset="0"/>
                <a:cs typeface="SanukComp"/>
              </a:rPr>
              <a:t> </a:t>
            </a:r>
            <a:r>
              <a:rPr lang="fr-F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Times New Roman" panose="02020603050405020304" pitchFamily="18" charset="0"/>
                <a:cs typeface="SanukComp"/>
              </a:rPr>
              <a:t>Stage 1. </a:t>
            </a:r>
          </a:p>
          <a:p>
            <a:pPr marL="533400" marR="972820">
              <a:spcBef>
                <a:spcPts val="160"/>
              </a:spcBef>
            </a:pPr>
            <a:r>
              <a:rPr lang="fr-F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Open Sans" panose="020B0606030504020204" pitchFamily="34" charset="0"/>
                <a:cs typeface="SanukComp"/>
              </a:rPr>
              <a:t>O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Open Sans" panose="020B0606030504020204" pitchFamily="34" charset="0"/>
                <a:cs typeface="SanukComp"/>
              </a:rPr>
              <a:t>rganisation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Open Sans" panose="020B0606030504020204" pitchFamily="34" charset="0"/>
                <a:cs typeface="SanukComp"/>
              </a:rPr>
              <a:t> OVERVIEW AND RESEARCH</a:t>
            </a:r>
          </a:p>
        </p:txBody>
      </p:sp>
    </p:spTree>
    <p:extLst>
      <p:ext uri="{BB962C8B-B14F-4D97-AF65-F5344CB8AC3E}">
        <p14:creationId xmlns:p14="http://schemas.microsoft.com/office/powerpoint/2010/main" val="97500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2" y="318593"/>
            <a:ext cx="71897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cs typeface="Sanuk Offc"/>
              </a:rPr>
              <a:t>ORGANISATION OVERVIEW</a:t>
            </a:r>
            <a:endParaRPr lang="en-US" altLang="fr-FR" b="1" dirty="0">
              <a:solidFill>
                <a:prstClr val="black"/>
              </a:solidFill>
              <a:cs typeface="SanukComp"/>
            </a:endParaRPr>
          </a:p>
        </p:txBody>
      </p:sp>
      <p:sp>
        <p:nvSpPr>
          <p:cNvPr id="6" name="Rectangle 67"/>
          <p:cNvSpPr>
            <a:spLocks noChangeArrowheads="1"/>
          </p:cNvSpPr>
          <p:nvPr/>
        </p:nvSpPr>
        <p:spPr bwMode="auto">
          <a:xfrm>
            <a:off x="595313" y="934973"/>
            <a:ext cx="82057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fr-FR" sz="1200" dirty="0">
                <a:solidFill>
                  <a:srgbClr val="000000"/>
                </a:solidFill>
                <a:ea typeface="Times New Roman" panose="02020603050405020304" pitchFamily="18" charset="0"/>
                <a:cs typeface="SanukComp-Light"/>
              </a:rPr>
              <a:t>Provide an overview of the </a:t>
            </a:r>
            <a:r>
              <a:rPr lang="en-US" altLang="fr-FR" sz="1200" dirty="0" err="1">
                <a:solidFill>
                  <a:srgbClr val="000000"/>
                </a:solidFill>
                <a:ea typeface="Times New Roman" panose="02020603050405020304" pitchFamily="18" charset="0"/>
                <a:cs typeface="SanukComp-Light"/>
              </a:rPr>
              <a:t>organisation</a:t>
            </a:r>
            <a:r>
              <a:rPr lang="en-US" altLang="fr-FR" sz="1200" dirty="0">
                <a:solidFill>
                  <a:srgbClr val="000000"/>
                </a:solidFill>
                <a:ea typeface="Times New Roman" panose="02020603050405020304" pitchFamily="18" charset="0"/>
                <a:cs typeface="SanukComp-Light"/>
              </a:rPr>
              <a:t> you have selected for the purpose of this assessment and answer the key questions below in your description.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3755" y="1790700"/>
            <a:ext cx="823734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Tx/>
              <a:buAutoNum type="arabicPeriod"/>
            </a:pPr>
            <a:r>
              <a:rPr lang="en-US" sz="1200" dirty="0">
                <a:cs typeface="Calibri"/>
              </a:rPr>
              <a:t>What is the name of the </a:t>
            </a:r>
            <a:r>
              <a:rPr lang="en-US" sz="1200" dirty="0" err="1">
                <a:cs typeface="Calibri"/>
              </a:rPr>
              <a:t>organisation</a:t>
            </a:r>
            <a:r>
              <a:rPr lang="en-US" sz="1200" dirty="0">
                <a:cs typeface="Calibri"/>
              </a:rPr>
              <a:t>? </a:t>
            </a:r>
            <a:r>
              <a:rPr lang="en-AU" altLang="en-US" sz="1200" dirty="0">
                <a:latin typeface="Calibri" panose="020F0502020204030204" pitchFamily="34" charset="0"/>
              </a:rPr>
              <a:t>Jung Education</a:t>
            </a:r>
            <a:endParaRPr lang="en-US" sz="1200" dirty="0">
              <a:cs typeface="Calibri"/>
            </a:endParaRPr>
          </a:p>
          <a:p>
            <a:pPr marL="228600" indent="-228600">
              <a:buAutoNum type="arabicPeriod"/>
            </a:pPr>
            <a:r>
              <a:rPr lang="en-US" sz="1200" dirty="0">
                <a:cs typeface="Calibri"/>
              </a:rPr>
              <a:t>Please provide a brief history of the </a:t>
            </a:r>
            <a:r>
              <a:rPr lang="en-US" sz="1200" dirty="0" err="1">
                <a:cs typeface="Calibri"/>
              </a:rPr>
              <a:t>organisation</a:t>
            </a:r>
            <a:r>
              <a:rPr lang="en-US" sz="1200" dirty="0">
                <a:cs typeface="Calibri"/>
              </a:rPr>
              <a:t>. </a:t>
            </a:r>
            <a:r>
              <a:rPr lang="en-AU" altLang="en-US" sz="1200" dirty="0">
                <a:latin typeface="Calibri" panose="020F0502020204030204" pitchFamily="34" charset="0"/>
              </a:rPr>
              <a:t>Established in 2006</a:t>
            </a:r>
            <a:endParaRPr lang="en-US" sz="1200" dirty="0">
              <a:cs typeface="Calibri"/>
            </a:endParaRPr>
          </a:p>
          <a:p>
            <a:pPr marL="228600" indent="-228600">
              <a:buAutoNum type="arabicPeriod"/>
            </a:pPr>
            <a:r>
              <a:rPr lang="en-US" sz="1200" dirty="0">
                <a:cs typeface="Calibri"/>
              </a:rPr>
              <a:t>What products and/or services does the </a:t>
            </a:r>
            <a:r>
              <a:rPr lang="en-US" sz="1200" dirty="0" err="1">
                <a:cs typeface="Calibri"/>
              </a:rPr>
              <a:t>organisation</a:t>
            </a:r>
            <a:r>
              <a:rPr lang="en-US" sz="1200" dirty="0">
                <a:cs typeface="Calibri"/>
              </a:rPr>
              <a:t> offer? Education</a:t>
            </a:r>
          </a:p>
          <a:p>
            <a:pPr marL="228600" indent="-228600">
              <a:buAutoNum type="arabicPeriod"/>
            </a:pPr>
            <a:r>
              <a:rPr lang="en-US" sz="1200" dirty="0">
                <a:cs typeface="Calibri"/>
              </a:rPr>
              <a:t>What is the pricing tier of the products and/or services offered? Various</a:t>
            </a:r>
          </a:p>
          <a:p>
            <a:pPr marL="228600" indent="-228600">
              <a:buAutoNum type="arabicPeriod"/>
            </a:pPr>
            <a:r>
              <a:rPr lang="en-US" sz="1200" dirty="0">
                <a:cs typeface="Calibri"/>
              </a:rPr>
              <a:t>What are the main sales channels? </a:t>
            </a:r>
            <a:r>
              <a:rPr lang="en-US" sz="1200" dirty="0" err="1">
                <a:cs typeface="Calibri"/>
              </a:rPr>
              <a:t>Naver</a:t>
            </a:r>
            <a:r>
              <a:rPr lang="en-US" sz="1200" dirty="0">
                <a:cs typeface="Calibri"/>
              </a:rPr>
              <a:t> Blog</a:t>
            </a:r>
          </a:p>
          <a:p>
            <a:pPr marL="228600" indent="-228600">
              <a:buAutoNum type="arabicPeriod"/>
            </a:pPr>
            <a:r>
              <a:rPr lang="en-US" sz="1200" dirty="0">
                <a:cs typeface="Calibri"/>
              </a:rPr>
              <a:t>Where is the </a:t>
            </a:r>
            <a:r>
              <a:rPr lang="en-US" sz="1200" dirty="0" err="1">
                <a:cs typeface="Calibri"/>
              </a:rPr>
              <a:t>organisation</a:t>
            </a:r>
            <a:r>
              <a:rPr lang="en-US" sz="1200" dirty="0">
                <a:cs typeface="Calibri"/>
              </a:rPr>
              <a:t> located? Sydney</a:t>
            </a:r>
          </a:p>
          <a:p>
            <a:pPr marL="228600" indent="-228600">
              <a:buAutoNum type="arabicPeriod"/>
            </a:pPr>
            <a:r>
              <a:rPr lang="en-US" sz="1200" dirty="0">
                <a:cs typeface="Calibri"/>
              </a:rPr>
              <a:t>What geographies does the </a:t>
            </a:r>
            <a:r>
              <a:rPr lang="en-US" sz="1200" dirty="0" err="1">
                <a:cs typeface="Calibri"/>
              </a:rPr>
              <a:t>organisation</a:t>
            </a:r>
            <a:r>
              <a:rPr lang="en-US" sz="1200" dirty="0">
                <a:cs typeface="Calibri"/>
              </a:rPr>
              <a:t> work in? Sydney</a:t>
            </a:r>
          </a:p>
          <a:p>
            <a:pPr marL="228600" indent="-228600">
              <a:buAutoNum type="arabicPeriod"/>
            </a:pPr>
            <a:r>
              <a:rPr lang="en-US" sz="1200" dirty="0">
                <a:cs typeface="Calibri"/>
              </a:rPr>
              <a:t>Who is the </a:t>
            </a:r>
            <a:r>
              <a:rPr lang="en-US" sz="1200" dirty="0" err="1">
                <a:cs typeface="Calibri"/>
              </a:rPr>
              <a:t>organisation’s</a:t>
            </a:r>
            <a:r>
              <a:rPr lang="en-US" sz="1200" dirty="0">
                <a:cs typeface="Calibri"/>
              </a:rPr>
              <a:t> target audience? 20-40 years old Korean living in Sydney with temporary visa and 18-40 years old Koreans who want to study in Australia.</a:t>
            </a:r>
            <a:r>
              <a:rPr lang="en-US" sz="1400" dirty="0">
                <a:solidFill>
                  <a:prstClr val="black"/>
                </a:solidFill>
                <a:cs typeface="SanukComp-Light"/>
              </a:rPr>
              <a:t> </a:t>
            </a:r>
          </a:p>
          <a:p>
            <a:endParaRPr lang="en-US" sz="1400" dirty="0">
              <a:solidFill>
                <a:prstClr val="black"/>
              </a:solidFill>
              <a:cs typeface="SanukComp-Light"/>
            </a:endParaRPr>
          </a:p>
          <a:p>
            <a:r>
              <a:rPr lang="en-US" sz="1400" dirty="0">
                <a:solidFill>
                  <a:prstClr val="black"/>
                </a:solidFill>
                <a:cs typeface="SanukComp-Light"/>
              </a:rPr>
              <a:t> </a:t>
            </a:r>
          </a:p>
          <a:p>
            <a:endParaRPr lang="en-US" dirty="0">
              <a:solidFill>
                <a:prstClr val="black"/>
              </a:solidFill>
              <a:latin typeface="SanukComp-Light"/>
              <a:cs typeface="SanukComp-Light"/>
            </a:endParaRPr>
          </a:p>
        </p:txBody>
      </p:sp>
      <p:sp>
        <p:nvSpPr>
          <p:cNvPr id="1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©  SOCIAL MEDIA COLLEGE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838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2" y="103150"/>
            <a:ext cx="807878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cs typeface="Sanuk Offc"/>
              </a:rPr>
              <a:t>EMAIL MARKETING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cs typeface="Sanuk Offc"/>
              </a:rPr>
              <a:t>GLOBAL TRENDS AND OPPORTUNITIES</a:t>
            </a:r>
            <a:endParaRPr lang="en-US" altLang="fr-FR" b="1" dirty="0">
              <a:solidFill>
                <a:srgbClr val="00C7BA"/>
              </a:solidFill>
              <a:cs typeface="SanukComp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956279"/>
              </p:ext>
            </p:extLst>
          </p:nvPr>
        </p:nvGraphicFramePr>
        <p:xfrm>
          <a:off x="275552" y="1228723"/>
          <a:ext cx="8592224" cy="5127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0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05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05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05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159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Case Study</a:t>
                      </a:r>
                      <a:endParaRPr lang="en-AU" sz="1200" b="1" i="0" dirty="0">
                        <a:solidFill>
                          <a:schemeClr val="bg1"/>
                        </a:solidFill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1" i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Stockholm university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1" i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University of Canberra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1" i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UTS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52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i="0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Geography</a:t>
                      </a:r>
                      <a:endParaRPr lang="en-AU" sz="1200" b="1" i="0" dirty="0"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Sweden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Australia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Australia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AU" sz="12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52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i="0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Marketing Objective</a:t>
                      </a:r>
                      <a:endParaRPr lang="en-AU" sz="1200" b="1" i="0" dirty="0"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Increase their reputation,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Increase number of people who are interested with them.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More students.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More international students.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Increase their reputation,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Increase number of people who are interested with them.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More international students.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52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i="0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Marketing Solution</a:t>
                      </a:r>
                      <a:endParaRPr lang="en-AU" sz="1200" b="1" i="0" dirty="0"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Providing useful information via their newsletter.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Providing free consultant with alumni.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Providing a lot of information about their course, student visa, accommodation, and etc.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Providing interesting articles that are related with their courses.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Introducing their research.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52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i="0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Primary Benefit(s)</a:t>
                      </a:r>
                      <a:endParaRPr lang="en-AU" sz="1200" b="1" i="0" dirty="0"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Subscribers.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International students.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Subscribers.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International students.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952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i="0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Secondary Benefit(s)</a:t>
                      </a:r>
                      <a:endParaRPr lang="en-AU" sz="1200" b="1" i="0" dirty="0"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Strengthen competitiveness in the education industry.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Get higher reputation.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More influence in Canberra.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Strengthen competitiveness in the education industry.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Get higher reputation.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©  SOCIAL MEDIA COLLEGE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945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2639637" y="1064141"/>
            <a:ext cx="4140000" cy="3960000"/>
          </a:xfrm>
          <a:prstGeom prst="ellipse">
            <a:avLst/>
          </a:prstGeom>
          <a:solidFill>
            <a:srgbClr val="434343">
              <a:alpha val="50196"/>
            </a:srgb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303091" y="2265554"/>
            <a:ext cx="5288109" cy="177695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533400" marR="972820">
              <a:spcBef>
                <a:spcPts val="160"/>
              </a:spcBef>
            </a:pPr>
            <a:r>
              <a:rPr lang="fr-F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Times New Roman" panose="02020603050405020304" pitchFamily="18" charset="0"/>
                <a:cs typeface="SanukComp"/>
              </a:rPr>
              <a:t> Stage 2. </a:t>
            </a:r>
          </a:p>
          <a:p>
            <a:pPr marL="533400" marR="972820">
              <a:spcBef>
                <a:spcPts val="160"/>
              </a:spcBef>
            </a:pP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Open Sans" panose="020B0606030504020204" pitchFamily="34" charset="0"/>
                <a:cs typeface="SanukComp"/>
              </a:rPr>
              <a:t>EMAIL MARKETING STRATEGY</a:t>
            </a:r>
          </a:p>
        </p:txBody>
      </p:sp>
    </p:spTree>
    <p:extLst>
      <p:ext uri="{BB962C8B-B14F-4D97-AF65-F5344CB8AC3E}">
        <p14:creationId xmlns:p14="http://schemas.microsoft.com/office/powerpoint/2010/main" val="205395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2" y="103150"/>
            <a:ext cx="718978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cs typeface="Sanuk Offc"/>
              </a:rPr>
              <a:t>EMAIL MARKETING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cs typeface="Sanuk Offc"/>
              </a:rPr>
              <a:t>STRATEGIC IDEAS </a:t>
            </a:r>
            <a:endParaRPr lang="en-US" altLang="fr-FR" b="1" dirty="0">
              <a:solidFill>
                <a:prstClr val="black"/>
              </a:solidFill>
              <a:cs typeface="SanukComp"/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©  SOCIAL MEDIA COLLEGE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909613"/>
              </p:ext>
            </p:extLst>
          </p:nvPr>
        </p:nvGraphicFramePr>
        <p:xfrm>
          <a:off x="275553" y="1295563"/>
          <a:ext cx="8592224" cy="51719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8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8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8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8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73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i="0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Primary</a:t>
                      </a:r>
                      <a:endParaRPr lang="en-AU" sz="1200" b="1" i="0" dirty="0"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i="0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Objective</a:t>
                      </a:r>
                      <a:endParaRPr lang="en-AU" sz="1200" b="1" i="0" dirty="0"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i="0" kern="1200">
                          <a:solidFill>
                            <a:srgbClr val="FFFFFF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Category</a:t>
                      </a:r>
                      <a:endParaRPr lang="en-AU" sz="1200" b="1" i="0"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i="0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Content</a:t>
                      </a:r>
                      <a:endParaRPr lang="en-AU" sz="1200" b="1" i="0" dirty="0"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i="0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Ideas</a:t>
                      </a:r>
                      <a:endParaRPr lang="en-AU" sz="1200" b="1" i="0" dirty="0"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i="0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Second Marketing Benefits</a:t>
                      </a:r>
                      <a:endParaRPr lang="en-AU" sz="1200" b="1" i="0" dirty="0"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74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More subscribers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Industry news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Providing update news of immigration of Australia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Higher reputation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74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More applicants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Promotion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Providing a giveaway who apply for a student visa in certain period.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Build a new relation with a company(partnership)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74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More subscribers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How to guide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Providing useful information about living in Australia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Having people to like, follow our social media account.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74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74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474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n-AU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3601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2" y="103150"/>
            <a:ext cx="718978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Sanuk Offc"/>
                <a:cs typeface="Sanuk Offc"/>
              </a:rPr>
              <a:t>EMAIL MARKETING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latin typeface="Sanuk Offc"/>
                <a:cs typeface="Sanuk Offc"/>
              </a:rPr>
              <a:t>STRATEGY </a:t>
            </a:r>
            <a:endParaRPr lang="en-US" altLang="fr-FR" b="1" dirty="0">
              <a:solidFill>
                <a:prstClr val="black"/>
              </a:solidFill>
              <a:latin typeface="SanukComp"/>
              <a:cs typeface="SanukComp"/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75552" y="6356359"/>
            <a:ext cx="8176261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©  SOCIAL MEDIA COLLEGE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083050"/>
              </p:ext>
            </p:extLst>
          </p:nvPr>
        </p:nvGraphicFramePr>
        <p:xfrm>
          <a:off x="275553" y="1295559"/>
          <a:ext cx="8592221" cy="67548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48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48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48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48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48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548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939499"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100" b="1" i="0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Email campaign Type </a:t>
                      </a:r>
                      <a:endParaRPr lang="en-US" sz="1200" b="1" i="0" dirty="0"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b="1" i="0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Campaign strategic idea</a:t>
                      </a:r>
                      <a:endParaRPr lang="en-US" sz="1200" b="1" i="0" dirty="0"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100" b="1" i="0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Database segment</a:t>
                      </a:r>
                      <a:endParaRPr lang="en-US" sz="1200" b="1" i="0" dirty="0"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b="1" i="0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Length of campaign</a:t>
                      </a:r>
                      <a:endParaRPr lang="en-US" sz="1200" b="1" i="0" dirty="0"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b="1" i="0" kern="1200">
                          <a:solidFill>
                            <a:srgbClr val="FFFFFF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Frequency</a:t>
                      </a:r>
                      <a:endParaRPr lang="en-US" sz="1200" b="1" i="0"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100" b="1" i="0" kern="1200">
                          <a:solidFill>
                            <a:srgbClr val="FFFFFF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Key Performance Indicators (KPIs)</a:t>
                      </a:r>
                      <a:endParaRPr lang="en-US" sz="1200" b="1" i="0"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100" b="1" i="0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KPI targets (per month)</a:t>
                      </a:r>
                      <a:endParaRPr lang="en-US" sz="1200" b="1" i="0" dirty="0"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347">
                <a:tc rowSpan="2"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000" b="1" i="0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Lead nurturing campaign </a:t>
                      </a:r>
                      <a:endParaRPr lang="en-US" sz="1000" b="1" i="0" dirty="0"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28600"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Providing useful information via e-mail about student visa and living in Australia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All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Always 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Once per a month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Open rate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10%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34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Subscribers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347">
                <a:tc rowSpan="2"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000" b="1" i="0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Industry update</a:t>
                      </a:r>
                      <a:endParaRPr lang="en-US" sz="1000" b="1" i="0" dirty="0"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28600"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Immigration news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All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Always 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Open rate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20%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34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Subscribers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347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33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00" b="1" i="0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Promotional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28600"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Giveaway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All except existing customers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Always 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Twice per a year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Sales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334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3347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33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00" b="1" i="0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Company</a:t>
                      </a:r>
                      <a:r>
                        <a:rPr lang="en-AU" sz="1000" b="1" i="0" kern="1200" baseline="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 update</a:t>
                      </a:r>
                      <a:endParaRPr lang="en-AU" sz="1000" b="1" i="0" kern="1200" dirty="0">
                        <a:solidFill>
                          <a:srgbClr val="FFFFFF"/>
                        </a:solidFill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28600"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Adding company news to immigration news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All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Always 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Open rate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20%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334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Subscribers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3347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33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Email Surveys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28600"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Asking customers what they are not satisfied with us.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Existing customers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Always 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Quarterly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Reply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3347">
                <a:tc vMerge="1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33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i="0" dirty="0">
                        <a:solidFill>
                          <a:schemeClr val="bg1"/>
                        </a:solidFill>
                        <a:effectLst/>
                        <a:latin typeface="Sanuk Offc" charset="0"/>
                        <a:ea typeface="Sanuk Offc" charset="0"/>
                        <a:cs typeface="Sanuk Offc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228600" algn="ctr"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2955">
                <a:tc gridSpan="4">
                  <a:txBody>
                    <a:bodyPr/>
                    <a:lstStyle/>
                    <a:p>
                      <a:pPr marL="228600" algn="l"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28600" algn="l"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28600"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00" b="1" i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Overall KPI</a:t>
                      </a:r>
                      <a:endParaRPr lang="en-US" sz="1200" b="1" i="0" dirty="0"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2199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468311" y="103150"/>
            <a:ext cx="807720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ea typeface="Sanuk Offc" charset="0"/>
                <a:cs typeface="Sanuk Offc" charset="0"/>
              </a:rPr>
              <a:t>EMAIL MARKETING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all" dirty="0">
                <a:solidFill>
                  <a:srgbClr val="00C7BA"/>
                </a:solidFill>
                <a:ea typeface="Sanuk Offc" charset="0"/>
                <a:cs typeface="Sanuk Offc" charset="0"/>
              </a:rPr>
              <a:t>BUDGET OVERVIEW</a:t>
            </a:r>
            <a:endParaRPr lang="en-US" altLang="fr-FR" b="1" dirty="0">
              <a:solidFill>
                <a:prstClr val="black"/>
              </a:solidFill>
              <a:ea typeface="Sanuk Offc" charset="0"/>
              <a:cs typeface="Sanuk Offc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789561"/>
              </p:ext>
            </p:extLst>
          </p:nvPr>
        </p:nvGraphicFramePr>
        <p:xfrm>
          <a:off x="280736" y="1296740"/>
          <a:ext cx="8587041" cy="530284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16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4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42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42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42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142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47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i="0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Campaign</a:t>
                      </a:r>
                      <a:endParaRPr lang="en-AU" sz="1200" b="1" i="0" dirty="0"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i="0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Expense Category</a:t>
                      </a:r>
                      <a:endParaRPr lang="en-AU" sz="1200" b="1" i="0" dirty="0"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i="0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Expense Item</a:t>
                      </a:r>
                      <a:endParaRPr lang="en-AU" sz="1200" b="1" i="0" dirty="0"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i="0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Forecasted Monthly Budget</a:t>
                      </a:r>
                      <a:endParaRPr lang="en-AU" sz="1200" b="1" i="0" dirty="0"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i="0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Reporting Frequency</a:t>
                      </a:r>
                      <a:endParaRPr lang="en-AU" sz="1200" b="1" i="0" dirty="0"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i="0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Budget Approval </a:t>
                      </a:r>
                      <a:endParaRPr lang="en-AU" sz="1200" b="1" i="0" dirty="0"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56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i="0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Overall</a:t>
                      </a:r>
                      <a:endParaRPr lang="en-AU" sz="1200" b="1" i="0" dirty="0"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Management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E-mail marketer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$3,600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Weekly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General Manager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56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i="0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Giveaway</a:t>
                      </a:r>
                      <a:endParaRPr lang="en-AU" sz="1200" b="1" i="0" dirty="0"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Promotion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Copywriter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Graphic Designer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$200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$300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When it implements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General Manager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5686"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100" b="1" i="0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Industry update</a:t>
                      </a:r>
                      <a:endParaRPr lang="en-US" sz="1100" b="1" i="0" dirty="0"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Industry news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Copywriter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Graphic Designer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$200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$300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When it implements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General Manager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5686">
                <a:tc>
                  <a:txBody>
                    <a:bodyPr/>
                    <a:lstStyle/>
                    <a:p>
                      <a:pPr algn="ctr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AU" sz="1100" b="1" i="0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Lead nurturing campaign</a:t>
                      </a:r>
                      <a:endParaRPr lang="en-US" sz="1100" b="1" i="0" dirty="0"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Providing useful information via e-mail about student visa and living in Australia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Copywriter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Graphic Designer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$200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AU" sz="1200" dirty="0"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$300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When it implements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General Manager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56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i="0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Campaign 4</a:t>
                      </a:r>
                      <a:endParaRPr lang="en-AU" sz="1400" b="1" i="0" dirty="0">
                        <a:effectLst/>
                        <a:latin typeface="+mn-lt"/>
                        <a:ea typeface="Sanuk Offc" charset="0"/>
                        <a:cs typeface="Sanuk Offc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n-AU" sz="1200"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n-AU" sz="1200" dirty="0"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9686">
                <a:tc gridSpan="3">
                  <a:txBody>
                    <a:bodyPr/>
                    <a:lstStyle/>
                    <a:p>
                      <a:pPr marL="228600" algn="r">
                        <a:spcAft>
                          <a:spcPts val="0"/>
                        </a:spcAft>
                      </a:pPr>
                      <a:r>
                        <a:rPr lang="en-AU" sz="1100" b="1" i="0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Totals</a:t>
                      </a:r>
                      <a:r>
                        <a:rPr lang="en-AU" sz="1100" b="1" i="0" kern="1200" dirty="0">
                          <a:solidFill>
                            <a:srgbClr val="6699FF"/>
                          </a:solidFill>
                          <a:effectLst/>
                          <a:latin typeface="+mn-lt"/>
                          <a:ea typeface="Sanuk Offc" charset="0"/>
                          <a:cs typeface="Sanuk Offc" charset="0"/>
                        </a:rPr>
                        <a:t>_</a:t>
                      </a:r>
                      <a:r>
                        <a:rPr lang="en-AU" sz="1100" kern="1200" dirty="0">
                          <a:solidFill>
                            <a:srgbClr val="6699FF"/>
                          </a:solidFill>
                          <a:effectLst/>
                          <a:latin typeface="+mn-lt"/>
                          <a:ea typeface="+mn-ea"/>
                          <a:cs typeface="SanukComp-Light"/>
                        </a:rPr>
                        <a:t>__</a:t>
                      </a:r>
                      <a:endParaRPr lang="en-AU" sz="1200" dirty="0"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SanukComp-Light"/>
                        </a:rPr>
                        <a:t> </a:t>
                      </a:r>
                      <a:endParaRPr lang="en-AU" sz="1200" dirty="0"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900" kern="1200" dirty="0">
                          <a:solidFill>
                            <a:srgbClr val="333333"/>
                          </a:solidFill>
                          <a:effectLst/>
                          <a:latin typeface="+mn-lt"/>
                          <a:ea typeface="+mn-ea"/>
                          <a:cs typeface="SanukComp-Light"/>
                        </a:rPr>
                        <a:t> </a:t>
                      </a:r>
                      <a:endParaRPr lang="en-AU" sz="1200" dirty="0"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900" kern="1200" dirty="0">
                          <a:solidFill>
                            <a:srgbClr val="333333"/>
                          </a:solidFill>
                          <a:effectLst/>
                          <a:latin typeface="+mn-lt"/>
                          <a:ea typeface="+mn-ea"/>
                          <a:cs typeface="SanukComp-Light"/>
                        </a:rPr>
                        <a:t> </a:t>
                      </a:r>
                      <a:endParaRPr lang="en-AU" sz="1200" dirty="0"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2672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18331</TotalTime>
  <Words>1039</Words>
  <Application>Microsoft Office PowerPoint</Application>
  <PresentationFormat>On-screen Show (4:3)</PresentationFormat>
  <Paragraphs>349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31" baseType="lpstr">
      <vt:lpstr>ＭＳ 明朝</vt:lpstr>
      <vt:lpstr>Open Sans</vt:lpstr>
      <vt:lpstr>Sanuk Offc</vt:lpstr>
      <vt:lpstr>SanukComp</vt:lpstr>
      <vt:lpstr>SanukComp-Light</vt:lpstr>
      <vt:lpstr>Arial</vt:lpstr>
      <vt:lpstr>Calibri</vt:lpstr>
      <vt:lpstr>Cambria</vt:lpstr>
      <vt:lpstr>Symbol</vt:lpstr>
      <vt:lpstr>Times New Roman</vt:lpstr>
      <vt:lpstr>Wingdings</vt:lpstr>
      <vt:lpstr>Office Theme</vt:lpstr>
      <vt:lpstr>1_Office Theme</vt:lpstr>
      <vt:lpstr>2_Office Theme</vt:lpstr>
      <vt:lpstr>PowerPoint Presentation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Christine Tecson</dc:creator>
  <cp:lastModifiedBy>Park Yangha</cp:lastModifiedBy>
  <cp:revision>235</cp:revision>
  <dcterms:created xsi:type="dcterms:W3CDTF">2014-10-24T03:26:50Z</dcterms:created>
  <dcterms:modified xsi:type="dcterms:W3CDTF">2018-11-04T08:41:19Z</dcterms:modified>
</cp:coreProperties>
</file>